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7" r:id="rId13"/>
    <p:sldId id="271" r:id="rId14"/>
    <p:sldId id="266" r:id="rId15"/>
    <p:sldId id="269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rmorant Garamond Medium" panose="020B0604020202020204" charset="-52"/>
      <p:regular r:id="rId22"/>
    </p:embeddedFont>
    <p:embeddedFont>
      <p:font typeface="Cormorant Garamond Medium Bold" panose="020B0604020202020204" charset="-52"/>
      <p:regular r:id="rId23"/>
    </p:embeddedFont>
    <p:embeddedFont>
      <p:font typeface="Telegraf" panose="020B0604020202020204" charset="0"/>
      <p:regular r:id="rId24"/>
    </p:embeddedFont>
    <p:embeddedFont>
      <p:font typeface="Telegraf Bold" panose="020B0604020202020204" charset="0"/>
      <p:regular r:id="rId25"/>
    </p:embeddedFont>
    <p:embeddedFont>
      <p:font typeface="Telegraf Bold Bold" panose="020B0604020202020204" charset="0"/>
      <p:regular r:id="rId26"/>
    </p:embeddedFont>
    <p:embeddedFont>
      <p:font typeface="Telegraf Medium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8.sv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8.svg"/><Relationship Id="rId5" Type="http://schemas.openxmlformats.org/officeDocument/2006/relationships/image" Target="../media/image34.png"/><Relationship Id="rId10" Type="http://schemas.openxmlformats.org/officeDocument/2006/relationships/image" Target="../media/image17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9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664806"/>
            <a:ext cx="1275128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3000"/>
          </a:blip>
          <a:srcRect/>
          <a:stretch>
            <a:fillRect/>
          </a:stretch>
        </p:blipFill>
        <p:spPr>
          <a:xfrm>
            <a:off x="10852358" y="3410507"/>
            <a:ext cx="6857073" cy="63685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91764"/>
            <a:ext cx="10916819" cy="348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85"/>
              </a:lnSpc>
            </a:pPr>
            <a:r>
              <a:rPr lang="en-US" sz="9703" b="1" dirty="0">
                <a:solidFill>
                  <a:srgbClr val="000000"/>
                </a:solidFill>
                <a:latin typeface="Telegraf Medium Bold"/>
              </a:rPr>
              <a:t>ПРОЕКТ </a:t>
            </a:r>
          </a:p>
          <a:p>
            <a:pPr>
              <a:lnSpc>
                <a:spcPts val="13585"/>
              </a:lnSpc>
            </a:pPr>
            <a:r>
              <a:rPr lang="en-US" sz="9703" b="1" dirty="0">
                <a:solidFill>
                  <a:srgbClr val="000000"/>
                </a:solidFill>
                <a:latin typeface="Telegraf Medium Bold"/>
              </a:rPr>
              <a:t>"СПИСОК ДЕЛ"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61133" y="8856344"/>
            <a:ext cx="4905577" cy="74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700" spc="91">
                <a:solidFill>
                  <a:srgbClr val="000000"/>
                </a:solidFill>
                <a:latin typeface="Telegraf"/>
              </a:rPr>
              <a:t>KIRILL AZAT LEISAN TEAM</a:t>
            </a:r>
          </a:p>
          <a:p>
            <a:pPr>
              <a:lnSpc>
                <a:spcPts val="2700"/>
              </a:lnSpc>
            </a:pPr>
            <a:r>
              <a:rPr lang="en-US" sz="2700" spc="91">
                <a:solidFill>
                  <a:srgbClr val="000000"/>
                </a:solidFill>
                <a:latin typeface="Telegraf"/>
              </a:rPr>
              <a:t>CUSTOMER: ARKADY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669595-0514-EE0C-5F0E-F6033529AB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16"/>
          <a:stretch/>
        </p:blipFill>
        <p:spPr>
          <a:xfrm>
            <a:off x="14538452" y="5725441"/>
            <a:ext cx="1066800" cy="9984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946B6F-87B3-268E-35D1-4F48C52EC3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6"/>
          <a:stretch/>
        </p:blipFill>
        <p:spPr>
          <a:xfrm>
            <a:off x="15034433" y="6902111"/>
            <a:ext cx="916839" cy="85805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CF5FCD-82BC-C797-C769-04B45799B8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16"/>
          <a:stretch/>
        </p:blipFill>
        <p:spPr>
          <a:xfrm rot="10800000">
            <a:off x="13939057" y="7760165"/>
            <a:ext cx="1066801" cy="9984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915" y="0"/>
            <a:ext cx="7497491" cy="7598409"/>
            <a:chOff x="0" y="0"/>
            <a:chExt cx="1974648" cy="2001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4648" cy="2001227"/>
            </a:xfrm>
            <a:custGeom>
              <a:avLst/>
              <a:gdLst/>
              <a:ahLst/>
              <a:cxnLst/>
              <a:rect l="l" t="t" r="r" b="b"/>
              <a:pathLst>
                <a:path w="1974648" h="2001227">
                  <a:moveTo>
                    <a:pt x="0" y="0"/>
                  </a:moveTo>
                  <a:lnTo>
                    <a:pt x="1974648" y="0"/>
                  </a:lnTo>
                  <a:lnTo>
                    <a:pt x="1974648" y="2001227"/>
                  </a:lnTo>
                  <a:lnTo>
                    <a:pt x="0" y="2001227"/>
                  </a:lnTo>
                  <a:close/>
                </a:path>
              </a:pathLst>
            </a:custGeom>
            <a:solidFill>
              <a:srgbClr val="9783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75919" y="1290115"/>
            <a:ext cx="6425364" cy="58779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71028" y="712626"/>
            <a:ext cx="675034" cy="4995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r="4516"/>
          <a:stretch>
            <a:fillRect/>
          </a:stretch>
        </p:blipFill>
        <p:spPr>
          <a:xfrm>
            <a:off x="7218096" y="7655559"/>
            <a:ext cx="5242835" cy="23587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t="14856" b="2971"/>
          <a:stretch>
            <a:fillRect/>
          </a:stretch>
        </p:blipFill>
        <p:spPr>
          <a:xfrm>
            <a:off x="13106388" y="6664231"/>
            <a:ext cx="4896635" cy="6103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162"/>
          <a:stretch>
            <a:fillRect/>
          </a:stretch>
        </p:blipFill>
        <p:spPr>
          <a:xfrm>
            <a:off x="638819" y="8035645"/>
            <a:ext cx="5819002" cy="19146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33928" y="7598409"/>
            <a:ext cx="5169094" cy="24159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8819" y="2353626"/>
            <a:ext cx="7179588" cy="492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Анализ требований заказчика 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Создание стратегии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Написание кода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Создание баз данных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Изучение необходимой для написания программы информации 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Исправление багов, найденных тестировщиком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866" y="528388"/>
            <a:ext cx="9355775" cy="156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9"/>
              </a:lnSpc>
            </a:pPr>
            <a:r>
              <a:rPr lang="en-US" sz="5839" spc="274" dirty="0">
                <a:solidFill>
                  <a:srgbClr val="000000"/>
                </a:solidFill>
                <a:latin typeface="Telegraf"/>
              </a:rPr>
              <a:t>РАБОТА </a:t>
            </a:r>
          </a:p>
          <a:p>
            <a:pPr>
              <a:lnSpc>
                <a:spcPts val="5839"/>
              </a:lnSpc>
            </a:pPr>
            <a:r>
              <a:rPr lang="en-US" sz="5839" spc="274" dirty="0">
                <a:solidFill>
                  <a:srgbClr val="000000"/>
                </a:solidFill>
                <a:latin typeface="Telegraf"/>
              </a:rPr>
              <a:t>РАЗРАБОТЧИКА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46062" y="272425"/>
            <a:ext cx="5148542" cy="68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9"/>
              </a:lnSpc>
            </a:pPr>
            <a:r>
              <a:rPr lang="en-US" sz="1935" dirty="0">
                <a:solidFill>
                  <a:srgbClr val="000000"/>
                </a:solidFill>
                <a:latin typeface="Arimo"/>
              </a:rPr>
              <a:t>ВЫКЛАДЫВАНИЕ ИЗМЕНЕНИЕ НА ГИТ ДЛЯ ИХ ПРОСМОТРА И ТЕСТРОВАНИЯ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68017A-AABB-D2EF-2BB8-50CAD3999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0258" y="5295900"/>
            <a:ext cx="4891814" cy="105013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0106FCA-6E70-BCF2-A612-71EBC89CA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59577" y="3071797"/>
            <a:ext cx="4462495" cy="20717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10E5533-49BD-9B89-D50B-F289807A8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11952" y="1470719"/>
            <a:ext cx="4491070" cy="1400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915" y="0"/>
            <a:ext cx="7815395" cy="9906101"/>
            <a:chOff x="0" y="0"/>
            <a:chExt cx="2058376" cy="260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8376" cy="2609014"/>
            </a:xfrm>
            <a:custGeom>
              <a:avLst/>
              <a:gdLst/>
              <a:ahLst/>
              <a:cxnLst/>
              <a:rect l="l" t="t" r="r" b="b"/>
              <a:pathLst>
                <a:path w="2058376" h="2609014">
                  <a:moveTo>
                    <a:pt x="0" y="0"/>
                  </a:moveTo>
                  <a:lnTo>
                    <a:pt x="2058376" y="0"/>
                  </a:lnTo>
                  <a:lnTo>
                    <a:pt x="2058376" y="2609014"/>
                  </a:lnTo>
                  <a:lnTo>
                    <a:pt x="0" y="2609014"/>
                  </a:lnTo>
                  <a:close/>
                </a:path>
              </a:pathLst>
            </a:custGeom>
            <a:solidFill>
              <a:srgbClr val="9783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61217" y="1028700"/>
            <a:ext cx="3766664" cy="49530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66636" y="-89437"/>
            <a:ext cx="4371081" cy="48997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38829" y="5353069"/>
            <a:ext cx="4398887" cy="47146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b="60586"/>
          <a:stretch>
            <a:fillRect/>
          </a:stretch>
        </p:blipFill>
        <p:spPr>
          <a:xfrm>
            <a:off x="11508419" y="1918737"/>
            <a:ext cx="2949677" cy="7360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r="46814"/>
          <a:stretch>
            <a:fillRect/>
          </a:stretch>
        </p:blipFill>
        <p:spPr>
          <a:xfrm>
            <a:off x="8136310" y="214083"/>
            <a:ext cx="4983758" cy="53336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4157" y="2284350"/>
            <a:ext cx="7179588" cy="677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Анализ технического задания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Расставление приоритетов на рисках( какие из функций могут повысить риски и в какой мере)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Тестирование функций с целью их улучшения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Написание Bug-Report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Проверка приложения на требования технического задания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Контроль над изменениями в проекте</a:t>
            </a:r>
          </a:p>
          <a:p>
            <a:pPr>
              <a:lnSpc>
                <a:spcPts val="4909"/>
              </a:lnSpc>
            </a:pPr>
            <a:endParaRPr lang="en-US" sz="3068">
              <a:solidFill>
                <a:srgbClr val="000000"/>
              </a:solidFill>
              <a:latin typeface="Cormorant Garamon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8774" y="528388"/>
            <a:ext cx="9355775" cy="156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9"/>
              </a:lnSpc>
            </a:pPr>
            <a:r>
              <a:rPr lang="en-US" sz="5839" spc="274" dirty="0">
                <a:solidFill>
                  <a:srgbClr val="000000"/>
                </a:solidFill>
                <a:latin typeface="Telegraf"/>
              </a:rPr>
              <a:t>РАБОТА </a:t>
            </a:r>
          </a:p>
          <a:p>
            <a:pPr>
              <a:lnSpc>
                <a:spcPts val="5839"/>
              </a:lnSpc>
            </a:pPr>
            <a:r>
              <a:rPr lang="en-US" sz="5839" spc="274" dirty="0">
                <a:solidFill>
                  <a:srgbClr val="000000"/>
                </a:solidFill>
                <a:latin typeface="Telegraf"/>
              </a:rPr>
              <a:t>ТЕСТИРОВЩИКА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C9F0D3-10CF-48EE-9B9A-6CD476FEB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344" y="6253480"/>
            <a:ext cx="4483689" cy="32625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A82DE90-E403-6FB3-5915-B43A6C1E84C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16"/>
          <a:stretch/>
        </p:blipFill>
        <p:spPr>
          <a:xfrm>
            <a:off x="11548678" y="9062658"/>
            <a:ext cx="1126112" cy="105391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0FC520-AD9D-9C62-7BBF-D06196EA93D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6"/>
          <a:stretch/>
        </p:blipFill>
        <p:spPr>
          <a:xfrm>
            <a:off x="12200785" y="8794546"/>
            <a:ext cx="1187706" cy="1111555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1B546E5-6DC4-16E7-E051-503E2FEFBC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400000">
            <a:off x="12023979" y="4324200"/>
            <a:ext cx="675034" cy="499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50DF78-C8F4-DE29-D4F8-F6AD3209A344}"/>
              </a:ext>
            </a:extLst>
          </p:cNvPr>
          <p:cNvSpPr txBox="1"/>
          <p:nvPr/>
        </p:nvSpPr>
        <p:spPr>
          <a:xfrm>
            <a:off x="12200785" y="4807126"/>
            <a:ext cx="9144000" cy="404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9"/>
              </a:lnSpc>
            </a:pPr>
            <a:r>
              <a:rPr lang="ru-RU" sz="1800" dirty="0">
                <a:solidFill>
                  <a:srgbClr val="000000"/>
                </a:solidFill>
                <a:latin typeface="Arimo"/>
              </a:rPr>
              <a:t>НЕКОТОРАЯ ЧАСТЬ Б</a:t>
            </a:r>
            <a:r>
              <a:rPr lang="ru-RU" dirty="0">
                <a:solidFill>
                  <a:srgbClr val="000000"/>
                </a:solidFill>
                <a:latin typeface="Arimo"/>
              </a:rPr>
              <a:t>АГ-РЕПОРТОВ</a:t>
            </a:r>
            <a:endParaRPr lang="en-US" sz="1800" dirty="0">
              <a:solidFill>
                <a:srgbClr val="000000"/>
              </a:solidFill>
              <a:latin typeface="Arimo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046B9D-85B1-F262-6224-71824D2052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7838" y="794965"/>
            <a:ext cx="3167315" cy="938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00134" y="419100"/>
            <a:ext cx="4633438" cy="55501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71600" y="554870"/>
            <a:ext cx="7412516" cy="85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7"/>
              </a:lnSpc>
            </a:pPr>
            <a:r>
              <a:rPr lang="en-US" sz="5470" spc="-153" dirty="0" err="1">
                <a:solidFill>
                  <a:srgbClr val="000000"/>
                </a:solidFill>
                <a:latin typeface="Telegraf"/>
              </a:rPr>
              <a:t>Как</a:t>
            </a:r>
            <a:r>
              <a:rPr lang="en-US" sz="5470" spc="-153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5470" spc="-153" dirty="0" err="1">
                <a:solidFill>
                  <a:srgbClr val="000000"/>
                </a:solidFill>
                <a:latin typeface="Telegraf"/>
              </a:rPr>
              <a:t>выполнялась</a:t>
            </a:r>
            <a:r>
              <a:rPr lang="en-US" sz="5470" spc="-153" dirty="0">
                <a:solidFill>
                  <a:srgbClr val="000000"/>
                </a:solidFill>
                <a:latin typeface="Telegraf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5411" y="982712"/>
            <a:ext cx="12954608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56"/>
              </a:lnSpc>
            </a:pPr>
            <a:r>
              <a:rPr lang="ru-RU" sz="8264" b="1" spc="-231" dirty="0">
                <a:solidFill>
                  <a:srgbClr val="000000"/>
                </a:solidFill>
                <a:latin typeface="Telegraf Bold Bold"/>
              </a:rPr>
              <a:t>П</a:t>
            </a:r>
            <a:r>
              <a:rPr lang="en-US" sz="8264" b="1" spc="-231" dirty="0" err="1">
                <a:solidFill>
                  <a:srgbClr val="000000"/>
                </a:solidFill>
                <a:latin typeface="Telegraf Bold Bold"/>
              </a:rPr>
              <a:t>остановка</a:t>
            </a:r>
            <a:r>
              <a:rPr lang="en-US" sz="8264" b="1" spc="-231" dirty="0">
                <a:solidFill>
                  <a:srgbClr val="000000"/>
                </a:solidFill>
                <a:latin typeface="Telegraf Bold Bold"/>
              </a:rPr>
              <a:t> </a:t>
            </a:r>
            <a:r>
              <a:rPr lang="en-US" sz="8264" b="1" spc="-231" dirty="0" err="1">
                <a:solidFill>
                  <a:srgbClr val="000000"/>
                </a:solidFill>
                <a:latin typeface="Telegraf Bold Bold"/>
              </a:rPr>
              <a:t>задач</a:t>
            </a:r>
            <a:endParaRPr lang="en-US" sz="8264" b="1" spc="-231" dirty="0">
              <a:solidFill>
                <a:srgbClr val="000000"/>
              </a:solidFill>
              <a:latin typeface="Telegraf Bold Bold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604884E0-2200-75A2-3FD6-7E63D64FEFEC}"/>
              </a:ext>
            </a:extLst>
          </p:cNvPr>
          <p:cNvSpPr txBox="1"/>
          <p:nvPr/>
        </p:nvSpPr>
        <p:spPr>
          <a:xfrm>
            <a:off x="291992" y="2287313"/>
            <a:ext cx="1530798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4449" lvl="1"/>
            <a:r>
              <a:rPr lang="ru-RU" sz="3200" dirty="0">
                <a:solidFill>
                  <a:srgbClr val="000000"/>
                </a:solidFill>
                <a:latin typeface="Cormorant Garamond Medium"/>
              </a:rPr>
              <a:t>В основном постановка задач</a:t>
            </a:r>
          </a:p>
          <a:p>
            <a:pPr marL="374449" lvl="1"/>
            <a:r>
              <a:rPr lang="ru-RU" sz="3200" dirty="0">
                <a:solidFill>
                  <a:srgbClr val="000000"/>
                </a:solidFill>
                <a:latin typeface="Cormorant Garamond Medium"/>
              </a:rPr>
              <a:t>происходила в беседе</a:t>
            </a:r>
            <a:endParaRPr lang="en-US" sz="3200" dirty="0">
              <a:solidFill>
                <a:srgbClr val="000000"/>
              </a:solidFill>
              <a:latin typeface="Cormorant Garamond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2CD82B-2579-9959-340F-C7991916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17" y="4053882"/>
            <a:ext cx="4410107" cy="117158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934EEB-6BE9-D22C-4856-61FD0FC84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993" y="5391584"/>
            <a:ext cx="4410107" cy="26077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90F022-940A-4FE0-A3BB-EFAC32602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39" y="6084955"/>
            <a:ext cx="4258607" cy="18685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305402B-F9E2-D3CA-4EB5-8B19ADFCA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9275" y="5969260"/>
            <a:ext cx="3924328" cy="196216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B62B53-C604-1C64-F3CD-023811709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184" y="2142554"/>
            <a:ext cx="3843944" cy="3521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1B887CD-ACEA-0F55-2796-72B1BF80D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7849" y="8253216"/>
            <a:ext cx="4014804" cy="172425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D721F46-FEC3-AD4E-8175-CC7F4C8B3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7123" y="6267562"/>
            <a:ext cx="4481919" cy="278565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76EF491-3440-0C48-9E0F-B0F3FB0F3C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8336449"/>
            <a:ext cx="4810144" cy="15196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E1E7721-12ED-F5FF-6238-0422565804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479" y="3158945"/>
            <a:ext cx="4505358" cy="1895489"/>
          </a:xfrm>
          <a:prstGeom prst="rect">
            <a:avLst/>
          </a:prstGeom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4C759A5C-25DB-AF93-9347-D2EDC993C43F}"/>
              </a:ext>
            </a:extLst>
          </p:cNvPr>
          <p:cNvSpPr txBox="1"/>
          <p:nvPr/>
        </p:nvSpPr>
        <p:spPr>
          <a:xfrm>
            <a:off x="16230600" y="9317023"/>
            <a:ext cx="1195962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spc="280" dirty="0">
                <a:solidFill>
                  <a:srgbClr val="000000"/>
                </a:solidFill>
                <a:latin typeface="Telegraf Bold"/>
              </a:rPr>
              <a:t>12</a:t>
            </a:r>
            <a:r>
              <a:rPr lang="en-US" sz="3600" spc="280" dirty="0">
                <a:solidFill>
                  <a:srgbClr val="000000"/>
                </a:solidFill>
                <a:latin typeface="Telegraf Bold"/>
              </a:rPr>
              <a:t>/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6C85B7C6-A729-CED7-B969-1D8DBA56990E}"/>
              </a:ext>
            </a:extLst>
          </p:cNvPr>
          <p:cNvSpPr txBox="1"/>
          <p:nvPr/>
        </p:nvSpPr>
        <p:spPr>
          <a:xfrm>
            <a:off x="16828581" y="9436402"/>
            <a:ext cx="685200" cy="2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700" spc="132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1700" spc="132" dirty="0">
                <a:solidFill>
                  <a:srgbClr val="000000"/>
                </a:solidFill>
                <a:latin typeface="Telegraf Bold"/>
              </a:rPr>
              <a:t>5</a:t>
            </a:r>
            <a:endParaRPr lang="en-US" sz="1700" spc="132" dirty="0">
              <a:solidFill>
                <a:srgbClr val="000000"/>
              </a:solidFill>
              <a:latin typeface="Telegraf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1600" y="554870"/>
            <a:ext cx="7412516" cy="85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7"/>
              </a:lnSpc>
            </a:pPr>
            <a:r>
              <a:rPr lang="en-US" sz="5470" spc="-153" dirty="0" err="1">
                <a:solidFill>
                  <a:srgbClr val="000000"/>
                </a:solidFill>
                <a:latin typeface="Telegraf"/>
              </a:rPr>
              <a:t>Как</a:t>
            </a:r>
            <a:r>
              <a:rPr lang="en-US" sz="5470" spc="-153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5470" spc="-153" dirty="0" err="1">
                <a:solidFill>
                  <a:srgbClr val="000000"/>
                </a:solidFill>
                <a:latin typeface="Telegraf"/>
              </a:rPr>
              <a:t>выполнялась</a:t>
            </a:r>
            <a:r>
              <a:rPr lang="en-US" sz="5470" spc="-153" dirty="0">
                <a:solidFill>
                  <a:srgbClr val="000000"/>
                </a:solidFill>
                <a:latin typeface="Telegraf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5411" y="982712"/>
            <a:ext cx="12954608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56"/>
              </a:lnSpc>
            </a:pPr>
            <a:r>
              <a:rPr lang="ru-RU" sz="8264" b="1" spc="-231" dirty="0">
                <a:solidFill>
                  <a:srgbClr val="000000"/>
                </a:solidFill>
                <a:latin typeface="Telegraf Bold Bold"/>
              </a:rPr>
              <a:t>П</a:t>
            </a:r>
            <a:r>
              <a:rPr lang="en-US" sz="8264" b="1" spc="-231" dirty="0" err="1">
                <a:solidFill>
                  <a:srgbClr val="000000"/>
                </a:solidFill>
                <a:latin typeface="Telegraf Bold Bold"/>
              </a:rPr>
              <a:t>остановка</a:t>
            </a:r>
            <a:r>
              <a:rPr lang="en-US" sz="8264" b="1" spc="-231" dirty="0">
                <a:solidFill>
                  <a:srgbClr val="000000"/>
                </a:solidFill>
                <a:latin typeface="Telegraf Bold Bold"/>
              </a:rPr>
              <a:t> </a:t>
            </a:r>
            <a:r>
              <a:rPr lang="en-US" sz="8264" b="1" spc="-231" dirty="0" err="1">
                <a:solidFill>
                  <a:srgbClr val="000000"/>
                </a:solidFill>
                <a:latin typeface="Telegraf Bold Bold"/>
              </a:rPr>
              <a:t>задач</a:t>
            </a:r>
            <a:endParaRPr lang="en-US" sz="8264" b="1" spc="-231" dirty="0">
              <a:solidFill>
                <a:srgbClr val="000000"/>
              </a:solidFill>
              <a:latin typeface="Telegraf Bold Bold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4841228-C80A-47DE-B28B-C2446EF266ED}"/>
              </a:ext>
            </a:extLst>
          </p:cNvPr>
          <p:cNvSpPr txBox="1"/>
          <p:nvPr/>
        </p:nvSpPr>
        <p:spPr>
          <a:xfrm>
            <a:off x="381000" y="2400300"/>
            <a:ext cx="4580807" cy="2056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4449" lvl="1">
              <a:lnSpc>
                <a:spcPts val="5549"/>
              </a:lnSpc>
            </a:pPr>
            <a:r>
              <a:rPr lang="ru-RU" sz="3200" dirty="0">
                <a:solidFill>
                  <a:srgbClr val="000000"/>
                </a:solidFill>
                <a:latin typeface="Cormorant Garamond Medium"/>
              </a:rPr>
              <a:t>Иногда для решения более важных вопросов мы созванивались </a:t>
            </a:r>
            <a:endParaRPr lang="en-US" sz="3200" dirty="0">
              <a:solidFill>
                <a:srgbClr val="000000"/>
              </a:solidFill>
              <a:latin typeface="Cormorant Garamond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FE2C5D-92DA-FFC3-2B66-BCCA05E01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/>
          <a:stretch/>
        </p:blipFill>
        <p:spPr>
          <a:xfrm>
            <a:off x="4942757" y="2375683"/>
            <a:ext cx="11287037" cy="753581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B4BC4DB8-ED06-2745-57D2-C7ED48C432A8}"/>
              </a:ext>
            </a:extLst>
          </p:cNvPr>
          <p:cNvSpPr txBox="1"/>
          <p:nvPr/>
        </p:nvSpPr>
        <p:spPr>
          <a:xfrm>
            <a:off x="16386627" y="9029700"/>
            <a:ext cx="1195962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280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3600" spc="280" dirty="0">
                <a:solidFill>
                  <a:srgbClr val="000000"/>
                </a:solidFill>
                <a:latin typeface="Telegraf Bold"/>
              </a:rPr>
              <a:t>3</a:t>
            </a:r>
            <a:r>
              <a:rPr lang="en-US" sz="3600" spc="280" dirty="0">
                <a:solidFill>
                  <a:srgbClr val="000000"/>
                </a:solidFill>
                <a:latin typeface="Telegraf Bold"/>
              </a:rPr>
              <a:t>/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72E069E-FE0F-4B89-BF77-875D6689146D}"/>
              </a:ext>
            </a:extLst>
          </p:cNvPr>
          <p:cNvSpPr txBox="1"/>
          <p:nvPr/>
        </p:nvSpPr>
        <p:spPr>
          <a:xfrm>
            <a:off x="16984608" y="9149079"/>
            <a:ext cx="685200" cy="2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700" spc="132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1700" spc="132" dirty="0">
                <a:solidFill>
                  <a:srgbClr val="000000"/>
                </a:solidFill>
                <a:latin typeface="Telegraf Bold"/>
              </a:rPr>
              <a:t>5</a:t>
            </a:r>
            <a:endParaRPr lang="en-US" sz="1700" spc="132" dirty="0">
              <a:solidFill>
                <a:srgbClr val="000000"/>
              </a:solidFill>
              <a:latin typeface="Telegraf Bold"/>
            </a:endParaRPr>
          </a:p>
        </p:txBody>
      </p:sp>
    </p:spTree>
    <p:extLst>
      <p:ext uri="{BB962C8B-B14F-4D97-AF65-F5344CB8AC3E}">
        <p14:creationId xmlns:p14="http://schemas.microsoft.com/office/powerpoint/2010/main" val="39148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91226" cy="10344157"/>
            <a:chOff x="0" y="0"/>
            <a:chExt cx="524438" cy="2912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438" cy="2912137"/>
            </a:xfrm>
            <a:custGeom>
              <a:avLst/>
              <a:gdLst/>
              <a:ahLst/>
              <a:cxnLst/>
              <a:rect l="l" t="t" r="r" b="b"/>
              <a:pathLst>
                <a:path w="524438" h="2912137">
                  <a:moveTo>
                    <a:pt x="0" y="0"/>
                  </a:moveTo>
                  <a:lnTo>
                    <a:pt x="524438" y="0"/>
                  </a:lnTo>
                  <a:lnTo>
                    <a:pt x="524438" y="2912137"/>
                  </a:lnTo>
                  <a:lnTo>
                    <a:pt x="0" y="2912137"/>
                  </a:lnTo>
                  <a:close/>
                </a:path>
              </a:pathLst>
            </a:custGeom>
            <a:solidFill>
              <a:srgbClr val="CDB4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5400000">
            <a:off x="-2502148" y="5458560"/>
            <a:ext cx="7721962" cy="66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00"/>
              </a:lnSpc>
            </a:pPr>
            <a:r>
              <a:rPr lang="en-US" sz="4600" spc="358" dirty="0">
                <a:solidFill>
                  <a:srgbClr val="000000"/>
                </a:solidFill>
                <a:latin typeface="Telegraf"/>
              </a:rPr>
              <a:t>   Т Р У Д Н О С Т И ...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77312" y="9012555"/>
            <a:ext cx="1195962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280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3600" spc="280" dirty="0">
                <a:solidFill>
                  <a:srgbClr val="000000"/>
                </a:solidFill>
                <a:latin typeface="Telegraf Bold"/>
              </a:rPr>
              <a:t>4</a:t>
            </a:r>
            <a:r>
              <a:rPr lang="en-US" sz="3600" spc="280" dirty="0">
                <a:solidFill>
                  <a:srgbClr val="000000"/>
                </a:solidFill>
                <a:latin typeface="Telegraf Bold"/>
              </a:rPr>
              <a:t>/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75293" y="9131934"/>
            <a:ext cx="685200" cy="2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700" spc="132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1700" spc="132" dirty="0">
                <a:solidFill>
                  <a:srgbClr val="000000"/>
                </a:solidFill>
                <a:latin typeface="Telegraf Bold"/>
              </a:rPr>
              <a:t>5</a:t>
            </a:r>
            <a:endParaRPr lang="en-US" sz="1700" spc="132" dirty="0">
              <a:solidFill>
                <a:srgbClr val="000000"/>
              </a:solidFill>
              <a:latin typeface="Telegra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38400" y="2375703"/>
            <a:ext cx="15307989" cy="5592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8898" lvl="1" indent="-374449">
              <a:lnSpc>
                <a:spcPts val="5549"/>
              </a:lnSpc>
              <a:buFont typeface="Arial"/>
              <a:buChar char="•"/>
            </a:pP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Не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успевали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укладываться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в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дедлайн</a:t>
            </a:r>
            <a:endParaRPr lang="en-US" sz="3468" dirty="0">
              <a:solidFill>
                <a:srgbClr val="000000"/>
              </a:solidFill>
              <a:latin typeface="Cormorant Garamond Medium"/>
            </a:endParaRPr>
          </a:p>
          <a:p>
            <a:pPr marL="748898" lvl="1" indent="-374449">
              <a:lnSpc>
                <a:spcPts val="5549"/>
              </a:lnSpc>
              <a:buFont typeface="Arial"/>
              <a:buChar char="•"/>
            </a:pP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Была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сложность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в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создании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групп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с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администратором</a:t>
            </a:r>
            <a:endParaRPr lang="en-US" sz="3468" dirty="0">
              <a:solidFill>
                <a:srgbClr val="000000"/>
              </a:solidFill>
              <a:latin typeface="Cormorant Garamond Medium"/>
            </a:endParaRPr>
          </a:p>
          <a:p>
            <a:pPr marL="748898" lvl="1" indent="-374449">
              <a:lnSpc>
                <a:spcPts val="5549"/>
              </a:lnSpc>
              <a:buFont typeface="Arial"/>
              <a:buChar char="•"/>
            </a:pPr>
            <a:r>
              <a:rPr lang="ru-RU" sz="3468" dirty="0">
                <a:solidFill>
                  <a:srgbClr val="000000"/>
                </a:solidFill>
                <a:latin typeface="Cormorant Garamond Medium"/>
              </a:rPr>
              <a:t>Трудности в составлении базы данных</a:t>
            </a:r>
            <a:endParaRPr lang="en-US" sz="3468" dirty="0">
              <a:solidFill>
                <a:srgbClr val="000000"/>
              </a:solidFill>
              <a:latin typeface="Cormorant Garamond Medium"/>
            </a:endParaRPr>
          </a:p>
          <a:p>
            <a:pPr marL="748898" lvl="1" indent="-374449">
              <a:lnSpc>
                <a:spcPts val="5549"/>
              </a:lnSpc>
              <a:buFont typeface="Arial"/>
              <a:buChar char="•"/>
            </a:pP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Впервые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столкнулись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с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языком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программирования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SQL</a:t>
            </a:r>
          </a:p>
          <a:p>
            <a:pPr marL="748898" lvl="1" indent="-374449">
              <a:lnSpc>
                <a:spcPts val="5549"/>
              </a:lnSpc>
              <a:buFont typeface="Arial"/>
              <a:buChar char="•"/>
            </a:pP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Возникали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проблемы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с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добавлением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людей</a:t>
            </a:r>
            <a:r>
              <a:rPr lang="en-US" sz="3468" dirty="0">
                <a:solidFill>
                  <a:srgbClr val="000000"/>
                </a:solidFill>
                <a:latin typeface="Cormorant Garamond Medium"/>
              </a:rPr>
              <a:t> в </a:t>
            </a:r>
            <a:r>
              <a:rPr lang="en-US" sz="3468" dirty="0" err="1">
                <a:solidFill>
                  <a:srgbClr val="000000"/>
                </a:solidFill>
                <a:latin typeface="Cormorant Garamond Medium"/>
              </a:rPr>
              <a:t>группу</a:t>
            </a:r>
            <a:endParaRPr lang="ru-RU" sz="3468" dirty="0">
              <a:solidFill>
                <a:srgbClr val="000000"/>
              </a:solidFill>
              <a:latin typeface="Cormorant Garamond Medium"/>
            </a:endParaRPr>
          </a:p>
          <a:p>
            <a:pPr marL="748898" lvl="1" indent="-374449">
              <a:lnSpc>
                <a:spcPts val="5549"/>
              </a:lnSpc>
              <a:buFont typeface="Arial"/>
              <a:buChar char="•"/>
            </a:pPr>
            <a:r>
              <a:rPr lang="ru-RU" sz="3468" dirty="0">
                <a:solidFill>
                  <a:srgbClr val="000000"/>
                </a:solidFill>
                <a:latin typeface="Cormorant Garamond Medium"/>
              </a:rPr>
              <a:t>Поначалу было сложно договариваться между собой</a:t>
            </a:r>
          </a:p>
          <a:p>
            <a:pPr marL="748898" lvl="1" indent="-374449">
              <a:lnSpc>
                <a:spcPts val="5549"/>
              </a:lnSpc>
              <a:buFont typeface="Arial"/>
              <a:buChar char="•"/>
            </a:pPr>
            <a:r>
              <a:rPr lang="ru-RU" sz="3468" dirty="0">
                <a:solidFill>
                  <a:srgbClr val="000000"/>
                </a:solidFill>
                <a:latin typeface="Cormorant Garamond Medium"/>
              </a:rPr>
              <a:t>Трудность в выборе лучших пельменей</a:t>
            </a:r>
            <a:endParaRPr lang="en-US" sz="3468" dirty="0">
              <a:solidFill>
                <a:srgbClr val="000000"/>
              </a:solidFill>
              <a:latin typeface="Cormorant Garamond Medium"/>
            </a:endParaRPr>
          </a:p>
          <a:p>
            <a:pPr marL="748898" lvl="1" indent="-374449">
              <a:lnSpc>
                <a:spcPts val="5549"/>
              </a:lnSpc>
              <a:buFont typeface="Arial"/>
              <a:buChar char="•"/>
            </a:pPr>
            <a:endParaRPr lang="en-US" sz="3468" dirty="0">
              <a:solidFill>
                <a:srgbClr val="000000"/>
              </a:solidFill>
              <a:latin typeface="Cormorant Garamond Medium"/>
            </a:endParaRPr>
          </a:p>
        </p:txBody>
      </p:sp>
      <p:sp>
        <p:nvSpPr>
          <p:cNvPr id="9" name="AutoShape 9"/>
          <p:cNvSpPr/>
          <p:nvPr/>
        </p:nvSpPr>
        <p:spPr>
          <a:xfrm rot="-6345">
            <a:off x="2901839" y="1946512"/>
            <a:ext cx="1547968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6345">
            <a:off x="2901839" y="8102845"/>
            <a:ext cx="1547968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051008D-3150-4EF8-071A-65513EFE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776" y="2953706"/>
            <a:ext cx="3539072" cy="3999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082E383-5DCD-859E-FA07-CB7CF4DA7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6" b="8444"/>
          <a:stretch/>
        </p:blipFill>
        <p:spPr>
          <a:xfrm>
            <a:off x="10509771" y="7200900"/>
            <a:ext cx="5767541" cy="2574625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16216" flipV="1">
            <a:off x="28638" y="2331912"/>
            <a:ext cx="4418729" cy="3732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447800" y="647700"/>
            <a:ext cx="12381918" cy="836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99"/>
              </a:lnSpc>
            </a:pPr>
            <a:r>
              <a:rPr lang="ru-RU" sz="5400" spc="-169" dirty="0">
                <a:solidFill>
                  <a:srgbClr val="000000"/>
                </a:solidFill>
                <a:latin typeface="Telegraf"/>
              </a:rPr>
              <a:t>Чему мы научились в ходе проекта?</a:t>
            </a:r>
            <a:endParaRPr lang="en-US" sz="5400" spc="-169" dirty="0">
              <a:solidFill>
                <a:srgbClr val="000000"/>
              </a:solidFill>
              <a:latin typeface="Telegra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8200" y="800101"/>
            <a:ext cx="7412516" cy="160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75"/>
              </a:lnSpc>
            </a:pPr>
            <a:r>
              <a:rPr lang="ru-RU" sz="10000" b="1" spc="-329" dirty="0">
                <a:solidFill>
                  <a:srgbClr val="000000"/>
                </a:solidFill>
                <a:latin typeface="Telegraf Bold Bold"/>
              </a:rPr>
              <a:t>Итоги</a:t>
            </a:r>
            <a:endParaRPr lang="en-US" sz="12000" b="1" spc="-329" dirty="0">
              <a:solidFill>
                <a:srgbClr val="000000"/>
              </a:solidFill>
              <a:latin typeface="Telegraf Bol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77312" y="9012555"/>
            <a:ext cx="1195962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ru-RU" sz="3600" spc="280" dirty="0">
                <a:solidFill>
                  <a:srgbClr val="000000"/>
                </a:solidFill>
                <a:latin typeface="Telegraf Bold"/>
              </a:rPr>
              <a:t>15</a:t>
            </a:r>
            <a:r>
              <a:rPr lang="en-US" sz="3600" spc="280" dirty="0">
                <a:solidFill>
                  <a:srgbClr val="000000"/>
                </a:solidFill>
                <a:latin typeface="Telegraf Bold"/>
              </a:rPr>
              <a:t>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75293" y="9131934"/>
            <a:ext cx="685200" cy="2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0"/>
              </a:lnSpc>
            </a:pPr>
            <a:r>
              <a:rPr lang="ru-RU" sz="1700" spc="132" dirty="0">
                <a:solidFill>
                  <a:srgbClr val="000000"/>
                </a:solidFill>
                <a:latin typeface="Telegraf Bold"/>
              </a:rPr>
              <a:t>15</a:t>
            </a:r>
            <a:endParaRPr lang="en-US" sz="1700" spc="132" dirty="0">
              <a:solidFill>
                <a:srgbClr val="000000"/>
              </a:solidFill>
              <a:latin typeface="Telegra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4622" y="2956705"/>
            <a:ext cx="16586752" cy="5373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02"/>
              </a:lnSpc>
              <a:buFont typeface="Arial" panose="020B0604020202020204" pitchFamily="34" charset="0"/>
              <a:buChar char="•"/>
            </a:pPr>
            <a:r>
              <a:rPr lang="ru-RU" sz="2938" dirty="0">
                <a:solidFill>
                  <a:srgbClr val="000000"/>
                </a:solidFill>
                <a:latin typeface="Telegraf"/>
              </a:rPr>
              <a:t>Улучшили навыки в работе в группе </a:t>
            </a:r>
          </a:p>
          <a:p>
            <a:pPr marL="457200" indent="-457200" algn="just">
              <a:lnSpc>
                <a:spcPts val="4702"/>
              </a:lnSpc>
              <a:buFont typeface="Arial" panose="020B0604020202020204" pitchFamily="34" charset="0"/>
              <a:buChar char="•"/>
            </a:pPr>
            <a:r>
              <a:rPr lang="ru-RU" sz="2938" dirty="0">
                <a:solidFill>
                  <a:srgbClr val="000000"/>
                </a:solidFill>
                <a:latin typeface="Telegraf"/>
              </a:rPr>
              <a:t>Получили опыт в общении с заказчиком проекта</a:t>
            </a:r>
          </a:p>
          <a:p>
            <a:pPr marL="457200" indent="-457200" algn="just">
              <a:lnSpc>
                <a:spcPts val="4702"/>
              </a:lnSpc>
              <a:buFont typeface="Arial" panose="020B0604020202020204" pitchFamily="34" charset="0"/>
              <a:buChar char="•"/>
            </a:pPr>
            <a:r>
              <a:rPr lang="ru-RU" sz="2938" dirty="0">
                <a:solidFill>
                  <a:srgbClr val="000000"/>
                </a:solidFill>
                <a:latin typeface="Telegraf"/>
              </a:rPr>
              <a:t>Получили опыт в работе с базами данных, научились писать 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SQL</a:t>
            </a:r>
            <a:r>
              <a:rPr lang="ru-RU" sz="2938" dirty="0">
                <a:solidFill>
                  <a:srgbClr val="000000"/>
                </a:solidFill>
                <a:latin typeface="Telegraf"/>
              </a:rPr>
              <a:t> запросы</a:t>
            </a:r>
          </a:p>
          <a:p>
            <a:pPr marL="457200" indent="-457200" algn="just">
              <a:lnSpc>
                <a:spcPts val="4702"/>
              </a:lnSpc>
              <a:buFont typeface="Arial" panose="020B0604020202020204" pitchFamily="34" charset="0"/>
              <a:buChar char="•"/>
            </a:pPr>
            <a:r>
              <a:rPr lang="ru-RU" sz="2938" dirty="0">
                <a:solidFill>
                  <a:srgbClr val="000000"/>
                </a:solidFill>
                <a:latin typeface="Telegraf"/>
              </a:rPr>
              <a:t>Узнали, как пишется техническое задание и баг-репорты</a:t>
            </a:r>
          </a:p>
          <a:p>
            <a:pPr marL="457200" indent="-457200" algn="just">
              <a:lnSpc>
                <a:spcPts val="4702"/>
              </a:lnSpc>
              <a:buFont typeface="Arial" panose="020B0604020202020204" pitchFamily="34" charset="0"/>
              <a:buChar char="•"/>
            </a:pPr>
            <a:r>
              <a:rPr lang="ru-RU" sz="2938" dirty="0">
                <a:solidFill>
                  <a:srgbClr val="000000"/>
                </a:solidFill>
                <a:latin typeface="Telegraf"/>
              </a:rPr>
              <a:t>Улучшили навыки коммуникации и программирования</a:t>
            </a:r>
          </a:p>
          <a:p>
            <a:pPr marL="457200" indent="-457200" algn="just">
              <a:lnSpc>
                <a:spcPts val="4702"/>
              </a:lnSpc>
              <a:buFont typeface="Arial" panose="020B0604020202020204" pitchFamily="34" charset="0"/>
              <a:buChar char="•"/>
            </a:pPr>
            <a:r>
              <a:rPr lang="ru-RU" sz="2938" dirty="0">
                <a:solidFill>
                  <a:srgbClr val="000000"/>
                </a:solidFill>
                <a:latin typeface="Telegraf"/>
              </a:rPr>
              <a:t>Научились правильной постановке задач</a:t>
            </a:r>
          </a:p>
          <a:p>
            <a:pPr marL="457200" indent="-457200" algn="just">
              <a:lnSpc>
                <a:spcPts val="4702"/>
              </a:lnSpc>
              <a:buFont typeface="Arial" panose="020B0604020202020204" pitchFamily="34" charset="0"/>
              <a:buChar char="•"/>
            </a:pPr>
            <a:r>
              <a:rPr lang="ru-RU" sz="2938" dirty="0">
                <a:solidFill>
                  <a:srgbClr val="000000"/>
                </a:solidFill>
                <a:latin typeface="Telegraf"/>
              </a:rPr>
              <a:t>Поняли, что наши преподаватели самые лучшие, а заказчик такой, что о таком любая команда может только мечтать!!)</a:t>
            </a:r>
          </a:p>
          <a:p>
            <a:pPr marL="457200" indent="-457200" algn="just">
              <a:lnSpc>
                <a:spcPts val="4702"/>
              </a:lnSpc>
              <a:buFont typeface="Arial" panose="020B0604020202020204" pitchFamily="34" charset="0"/>
              <a:buChar char="•"/>
            </a:pPr>
            <a:endParaRPr lang="en-US" sz="2938" dirty="0">
              <a:solidFill>
                <a:srgbClr val="000000"/>
              </a:solidFill>
              <a:latin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7835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3165">
            <a:off x="1028697" y="3414683"/>
            <a:ext cx="1551397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1009650"/>
            <a:ext cx="9698516" cy="2228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500" b="1" spc="-210" dirty="0" err="1">
                <a:solidFill>
                  <a:srgbClr val="000000"/>
                </a:solidFill>
                <a:latin typeface="Telegraf Bold Bold"/>
              </a:rPr>
              <a:t>Цели</a:t>
            </a:r>
            <a:r>
              <a:rPr lang="en-US" sz="7500" b="1" spc="-210" dirty="0">
                <a:solidFill>
                  <a:srgbClr val="000000"/>
                </a:solidFill>
                <a:latin typeface="Telegraf Bold Bold"/>
              </a:rPr>
              <a:t> и </a:t>
            </a:r>
            <a:r>
              <a:rPr lang="en-US" sz="7500" b="1" spc="-210" dirty="0" err="1">
                <a:solidFill>
                  <a:srgbClr val="000000"/>
                </a:solidFill>
                <a:latin typeface="Telegraf Bold Bold"/>
              </a:rPr>
              <a:t>задачи</a:t>
            </a:r>
            <a:r>
              <a:rPr lang="en-US" sz="7500" b="1" spc="-210" dirty="0">
                <a:solidFill>
                  <a:srgbClr val="000000"/>
                </a:solidFill>
                <a:latin typeface="Telegraf Bold Bold"/>
              </a:rPr>
              <a:t> </a:t>
            </a:r>
          </a:p>
          <a:p>
            <a:pPr>
              <a:lnSpc>
                <a:spcPts val="8400"/>
              </a:lnSpc>
            </a:pPr>
            <a:r>
              <a:rPr lang="en-US" sz="7500" b="1" spc="-210" dirty="0" err="1">
                <a:solidFill>
                  <a:srgbClr val="000000"/>
                </a:solidFill>
                <a:latin typeface="Telegraf Bold Bold"/>
              </a:rPr>
              <a:t>нашего</a:t>
            </a:r>
            <a:r>
              <a:rPr lang="en-US" sz="7500" b="1" spc="-210" dirty="0">
                <a:solidFill>
                  <a:srgbClr val="000000"/>
                </a:solidFill>
                <a:latin typeface="Telegraf Bold Bold"/>
              </a:rPr>
              <a:t> </a:t>
            </a:r>
            <a:r>
              <a:rPr lang="en-US" sz="7500" b="1" spc="-210" dirty="0" err="1">
                <a:solidFill>
                  <a:srgbClr val="000000"/>
                </a:solidFill>
                <a:latin typeface="Telegraf Bold Bold"/>
              </a:rPr>
              <a:t>проекта</a:t>
            </a:r>
            <a:endParaRPr lang="en-US" sz="7500" b="1" spc="-210" dirty="0">
              <a:solidFill>
                <a:srgbClr val="000000"/>
              </a:solidFill>
              <a:latin typeface="Telegraf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407541"/>
            <a:ext cx="15513965" cy="713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39"/>
              </a:lnSpc>
            </a:pP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Нам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  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было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необходимо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написать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пр</a:t>
            </a:r>
            <a:r>
              <a:rPr lang="ru-RU" sz="3399" dirty="0" err="1">
                <a:solidFill>
                  <a:srgbClr val="000000"/>
                </a:solidFill>
                <a:latin typeface="Cormorant Garamond Medium Bold"/>
              </a:rPr>
              <a:t>иложение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 "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Список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дел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", 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предназначенн</a:t>
            </a:r>
            <a:r>
              <a:rPr lang="ru-RU" sz="3399" dirty="0" err="1">
                <a:solidFill>
                  <a:srgbClr val="000000"/>
                </a:solidFill>
                <a:latin typeface="Cormorant Garamond Medium Bold"/>
              </a:rPr>
              <a:t>ое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для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управления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ormorant Garamond Medium Bold"/>
              </a:rPr>
              <a:t>задачами</a:t>
            </a:r>
            <a:r>
              <a:rPr lang="en-US" sz="3399" dirty="0">
                <a:solidFill>
                  <a:srgbClr val="000000"/>
                </a:solidFill>
                <a:latin typeface="Cormorant Garamond Medium Bold"/>
              </a:rPr>
              <a:t>.</a:t>
            </a:r>
          </a:p>
          <a:p>
            <a:pPr algn="just">
              <a:lnSpc>
                <a:spcPts val="5439"/>
              </a:lnSpc>
            </a:pPr>
            <a:endParaRPr lang="en-US" sz="3399" dirty="0">
              <a:solidFill>
                <a:srgbClr val="000000"/>
              </a:solidFill>
              <a:latin typeface="Cormorant Garamond Medium Bold"/>
            </a:endParaRPr>
          </a:p>
          <a:p>
            <a:pPr algn="just">
              <a:lnSpc>
                <a:spcPts val="5119"/>
              </a:lnSpc>
            </a:pP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Целью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создания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приложения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"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Список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дел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"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является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помочь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пользователям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в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планировании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и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управлении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своими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делами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, а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также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в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повышении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эффективности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своей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работы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. </a:t>
            </a:r>
          </a:p>
          <a:p>
            <a:pPr marL="690871" lvl="1" indent="-345435" algn="just">
              <a:lnSpc>
                <a:spcPts val="511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Cormorant Garamond Medium Bold"/>
              </a:rPr>
              <a:t>Цель</a:t>
            </a:r>
            <a:r>
              <a:rPr lang="en-US" sz="3199" dirty="0">
                <a:solidFill>
                  <a:srgbClr val="000000"/>
                </a:solidFill>
                <a:latin typeface="Cormorant Garamond Medium Bold"/>
              </a:rPr>
              <a:t> 1.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Разделение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задач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на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личные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и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групповые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возможность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создания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и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удаления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задач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создание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повторяющихся</a:t>
            </a:r>
            <a:endParaRPr lang="en-US" sz="3199" dirty="0">
              <a:solidFill>
                <a:srgbClr val="000000"/>
              </a:solidFill>
              <a:latin typeface="Cormorant Garamond Medium"/>
            </a:endParaRPr>
          </a:p>
          <a:p>
            <a:pPr marL="690871" lvl="1" indent="-345435" algn="just">
              <a:lnSpc>
                <a:spcPts val="511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Cormorant Garamond Medium Bold"/>
              </a:rPr>
              <a:t>Цель</a:t>
            </a:r>
            <a:r>
              <a:rPr lang="en-US" sz="3199" dirty="0">
                <a:solidFill>
                  <a:srgbClr val="000000"/>
                </a:solidFill>
                <a:latin typeface="Cormorant Garamond Medium Bold"/>
              </a:rPr>
              <a:t> 2.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Представление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задач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в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формате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списка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и в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формате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календаря</a:t>
            </a:r>
            <a:endParaRPr lang="en-US" sz="3199" dirty="0">
              <a:solidFill>
                <a:srgbClr val="000000"/>
              </a:solidFill>
              <a:latin typeface="Cormorant Garamond Medium"/>
            </a:endParaRPr>
          </a:p>
          <a:p>
            <a:pPr marL="690871" lvl="1" indent="-345435" algn="just">
              <a:lnSpc>
                <a:spcPts val="511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Cormorant Garamond Medium Bold"/>
              </a:rPr>
              <a:t>Цель</a:t>
            </a:r>
            <a:r>
              <a:rPr lang="en-US" sz="3199" dirty="0">
                <a:solidFill>
                  <a:srgbClr val="000000"/>
                </a:solidFill>
                <a:latin typeface="Cormorant Garamond Medium Bold"/>
              </a:rPr>
              <a:t> 3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.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Архивация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выполненных</a:t>
            </a:r>
            <a:r>
              <a:rPr lang="en-US" sz="3199" dirty="0">
                <a:solidFill>
                  <a:srgbClr val="000000"/>
                </a:solidFill>
                <a:latin typeface="Cormorant Garamond Medium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Cormorant Garamond Medium"/>
              </a:rPr>
              <a:t>задач</a:t>
            </a:r>
            <a:endParaRPr lang="en-US" sz="3199" dirty="0">
              <a:solidFill>
                <a:srgbClr val="000000"/>
              </a:solidFill>
              <a:latin typeface="Cormorant Garamond Medium"/>
            </a:endParaRPr>
          </a:p>
          <a:p>
            <a:pPr algn="just">
              <a:lnSpc>
                <a:spcPts val="5119"/>
              </a:lnSpc>
            </a:pPr>
            <a:endParaRPr lang="en-US" sz="3199" dirty="0">
              <a:solidFill>
                <a:srgbClr val="000000"/>
              </a:solidFill>
              <a:latin typeface="Cormorant Garamond Medium"/>
            </a:endParaRPr>
          </a:p>
          <a:p>
            <a:pPr algn="just">
              <a:lnSpc>
                <a:spcPts val="3679"/>
              </a:lnSpc>
            </a:pPr>
            <a:endParaRPr lang="en-US" sz="3199" dirty="0">
              <a:solidFill>
                <a:srgbClr val="000000"/>
              </a:solidFill>
              <a:latin typeface="Cormorant Garamond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277312" y="9012555"/>
            <a:ext cx="1195962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280">
                <a:solidFill>
                  <a:srgbClr val="000000"/>
                </a:solidFill>
                <a:latin typeface="Telegraf Bold"/>
              </a:rPr>
              <a:t>02/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75293" y="9131934"/>
            <a:ext cx="685200" cy="2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700" spc="132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1700" spc="132" dirty="0">
                <a:solidFill>
                  <a:srgbClr val="000000"/>
                </a:solidFill>
                <a:latin typeface="Telegraf Bold"/>
              </a:rPr>
              <a:t>5</a:t>
            </a:r>
            <a:endParaRPr lang="en-US" sz="1700" spc="132" dirty="0">
              <a:solidFill>
                <a:srgbClr val="000000"/>
              </a:solidFill>
              <a:latin typeface="Telegraf Bold"/>
            </a:endParaRPr>
          </a:p>
        </p:txBody>
      </p:sp>
      <p:sp>
        <p:nvSpPr>
          <p:cNvPr id="7" name="AutoShape 7"/>
          <p:cNvSpPr/>
          <p:nvPr/>
        </p:nvSpPr>
        <p:spPr>
          <a:xfrm rot="3165">
            <a:off x="1028723" y="5150644"/>
            <a:ext cx="1551397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" y="3442934"/>
            <a:ext cx="8922991" cy="5977450"/>
            <a:chOff x="0" y="0"/>
            <a:chExt cx="2609954" cy="1574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9954" cy="1574308"/>
            </a:xfrm>
            <a:custGeom>
              <a:avLst/>
              <a:gdLst/>
              <a:ahLst/>
              <a:cxnLst/>
              <a:rect l="l" t="t" r="r" b="b"/>
              <a:pathLst>
                <a:path w="2609954" h="1574308">
                  <a:moveTo>
                    <a:pt x="0" y="0"/>
                  </a:moveTo>
                  <a:lnTo>
                    <a:pt x="2609954" y="0"/>
                  </a:lnTo>
                  <a:lnTo>
                    <a:pt x="2609954" y="1574308"/>
                  </a:lnTo>
                  <a:lnTo>
                    <a:pt x="0" y="1574308"/>
                  </a:lnTo>
                  <a:close/>
                </a:path>
              </a:pathLst>
            </a:custGeom>
            <a:solidFill>
              <a:srgbClr val="7A65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11269" b="506"/>
          <a:stretch>
            <a:fillRect/>
          </a:stretch>
        </p:blipFill>
        <p:spPr>
          <a:xfrm>
            <a:off x="1516089" y="3632360"/>
            <a:ext cx="8453118" cy="562594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990110" y="931250"/>
            <a:ext cx="7412516" cy="1761590"/>
            <a:chOff x="0" y="0"/>
            <a:chExt cx="3373797" cy="6784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3797" cy="678476"/>
            </a:xfrm>
            <a:custGeom>
              <a:avLst/>
              <a:gdLst/>
              <a:ahLst/>
              <a:cxnLst/>
              <a:rect l="l" t="t" r="r" b="b"/>
              <a:pathLst>
                <a:path w="3373797" h="678476">
                  <a:moveTo>
                    <a:pt x="0" y="0"/>
                  </a:moveTo>
                  <a:lnTo>
                    <a:pt x="3373797" y="0"/>
                  </a:lnTo>
                  <a:lnTo>
                    <a:pt x="3373797" y="678476"/>
                  </a:lnTo>
                  <a:lnTo>
                    <a:pt x="0" y="678476"/>
                  </a:lnTo>
                  <a:close/>
                </a:path>
              </a:pathLst>
            </a:custGeom>
            <a:solidFill>
              <a:srgbClr val="7A65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176101" y="1560350"/>
            <a:ext cx="3168244" cy="135490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16216" flipV="1">
            <a:off x="63" y="2859918"/>
            <a:ext cx="4418729" cy="3732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15241" flipV="1">
            <a:off x="10536062" y="3403425"/>
            <a:ext cx="7866556" cy="2122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248483" y="619038"/>
            <a:ext cx="7412516" cy="89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99"/>
              </a:lnSpc>
            </a:pPr>
            <a:r>
              <a:rPr lang="en-US" sz="6600" spc="-169" dirty="0" err="1">
                <a:solidFill>
                  <a:srgbClr val="000000"/>
                </a:solidFill>
                <a:latin typeface="Telegraf"/>
              </a:rPr>
              <a:t>Техническое</a:t>
            </a:r>
            <a:r>
              <a:rPr lang="en-US" sz="6600" spc="-169" dirty="0">
                <a:solidFill>
                  <a:srgbClr val="000000"/>
                </a:solidFill>
                <a:latin typeface="Telegraf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474" y="931250"/>
            <a:ext cx="7412516" cy="17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75"/>
              </a:lnSpc>
            </a:pPr>
            <a:r>
              <a:rPr lang="en-US" sz="12000" b="1" spc="-329" dirty="0" err="1">
                <a:solidFill>
                  <a:srgbClr val="000000"/>
                </a:solidFill>
                <a:latin typeface="Telegraf Bold Bold"/>
              </a:rPr>
              <a:t>Задание</a:t>
            </a:r>
            <a:endParaRPr lang="en-US" sz="12000" b="1" spc="-329" dirty="0">
              <a:solidFill>
                <a:srgbClr val="000000"/>
              </a:solidFill>
              <a:latin typeface="Telegraf Bol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77312" y="9012555"/>
            <a:ext cx="1195962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280">
                <a:solidFill>
                  <a:srgbClr val="000000"/>
                </a:solidFill>
                <a:latin typeface="Telegraf Bold"/>
              </a:rPr>
              <a:t>03/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75293" y="9131934"/>
            <a:ext cx="685200" cy="2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700" spc="132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1700" spc="132" dirty="0">
                <a:solidFill>
                  <a:srgbClr val="000000"/>
                </a:solidFill>
                <a:latin typeface="Telegraf Bold"/>
              </a:rPr>
              <a:t>5</a:t>
            </a:r>
            <a:endParaRPr lang="en-US" sz="1700" spc="132" dirty="0">
              <a:solidFill>
                <a:srgbClr val="000000"/>
              </a:solidFill>
              <a:latin typeface="Telegra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50908" y="3761749"/>
            <a:ext cx="7321165" cy="744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2"/>
              </a:lnSpc>
            </a:pPr>
            <a:r>
              <a:rPr lang="en-US" sz="2938" dirty="0" err="1">
                <a:solidFill>
                  <a:srgbClr val="000000"/>
                </a:solidFill>
                <a:latin typeface="Telegraf"/>
              </a:rPr>
              <a:t>Необходимо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написать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программу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"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Список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дел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",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предназначенную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для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управления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задачами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с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их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разделением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на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личные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и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групповые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с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возможностью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их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создания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и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удаления</a:t>
            </a:r>
            <a:endParaRPr lang="en-US" sz="2938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4702"/>
              </a:lnSpc>
            </a:pPr>
            <a:endParaRPr lang="en-US" sz="2938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4702"/>
              </a:lnSpc>
            </a:pPr>
            <a:r>
              <a:rPr lang="en-US" sz="2938" dirty="0" err="1">
                <a:solidFill>
                  <a:srgbClr val="000000"/>
                </a:solidFill>
                <a:latin typeface="Telegraf"/>
              </a:rPr>
              <a:t>Представить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задачи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в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формате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списка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и в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формате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календаря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,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сделать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938" dirty="0" err="1">
                <a:solidFill>
                  <a:srgbClr val="000000"/>
                </a:solidFill>
                <a:latin typeface="Telegraf"/>
              </a:rPr>
              <a:t>архивацию</a:t>
            </a:r>
            <a:r>
              <a:rPr lang="en-US" sz="2938" dirty="0">
                <a:solidFill>
                  <a:srgbClr val="000000"/>
                </a:solidFill>
                <a:latin typeface="Telegraf"/>
              </a:rPr>
              <a:t>.</a:t>
            </a:r>
          </a:p>
          <a:p>
            <a:pPr algn="just">
              <a:lnSpc>
                <a:spcPts val="4702"/>
              </a:lnSpc>
            </a:pPr>
            <a:endParaRPr lang="en-US" sz="2938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4702"/>
              </a:lnSpc>
            </a:pPr>
            <a:endParaRPr lang="en-US" sz="2938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3729"/>
              </a:lnSpc>
            </a:pPr>
            <a:endParaRPr lang="en-US" sz="2938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3729"/>
              </a:lnSpc>
            </a:pPr>
            <a:endParaRPr lang="en-US" sz="2938" dirty="0">
              <a:solidFill>
                <a:srgbClr val="000000"/>
              </a:solidFill>
              <a:latin typeface="Telegra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724">
            <a:off x="583753" y="1908784"/>
            <a:ext cx="1318668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6216" y="2464464"/>
            <a:ext cx="8503770" cy="59339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55579" y="3717918"/>
            <a:ext cx="3935782" cy="41071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010960" y="2955918"/>
            <a:ext cx="5063644" cy="62049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3756" y="981610"/>
            <a:ext cx="969851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6"/>
              </a:lnSpc>
            </a:pPr>
            <a:r>
              <a:rPr lang="en-US" sz="6300" b="1" spc="-176" dirty="0" err="1">
                <a:solidFill>
                  <a:srgbClr val="000000"/>
                </a:solidFill>
                <a:latin typeface="Telegraf Bold Bold"/>
              </a:rPr>
              <a:t>Интерфейс</a:t>
            </a:r>
            <a:r>
              <a:rPr lang="en-US" sz="6300" b="1" spc="-176" dirty="0">
                <a:solidFill>
                  <a:srgbClr val="000000"/>
                </a:solidFill>
                <a:latin typeface="Telegraf Bold Bold"/>
              </a:rPr>
              <a:t> </a:t>
            </a:r>
            <a:r>
              <a:rPr lang="en-US" sz="6300" b="1" spc="-176" dirty="0" err="1">
                <a:solidFill>
                  <a:srgbClr val="000000"/>
                </a:solidFill>
                <a:latin typeface="Telegraf Bold Bold"/>
              </a:rPr>
              <a:t>проекта</a:t>
            </a:r>
            <a:endParaRPr lang="en-US" sz="6300" b="1" spc="-176" dirty="0">
              <a:solidFill>
                <a:srgbClr val="000000"/>
              </a:solidFill>
              <a:latin typeface="Telegraf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96095" y="8453312"/>
            <a:ext cx="35218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ОСНОВНАЯ ФОРМА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77312" y="9012555"/>
            <a:ext cx="1195962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280">
                <a:solidFill>
                  <a:srgbClr val="000000"/>
                </a:solidFill>
                <a:latin typeface="Telegraf Bold"/>
              </a:rPr>
              <a:t>04/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75293" y="9131934"/>
            <a:ext cx="685200" cy="2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700" spc="132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1700" spc="132" dirty="0">
                <a:solidFill>
                  <a:srgbClr val="000000"/>
                </a:solidFill>
                <a:latin typeface="Telegraf Bold"/>
              </a:rPr>
              <a:t>5</a:t>
            </a:r>
            <a:endParaRPr lang="en-US" sz="1700" spc="132" dirty="0">
              <a:solidFill>
                <a:srgbClr val="000000"/>
              </a:solidFill>
              <a:latin typeface="Telegra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31001" y="2416839"/>
            <a:ext cx="58491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СОЗДАНИЕ ГРУПП  И УПРАВЛЕНИЕ ИМИ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B8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724">
            <a:off x="583753" y="1908784"/>
            <a:ext cx="1318668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8110" y="2209401"/>
            <a:ext cx="8946888" cy="62119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53813" y="3199967"/>
            <a:ext cx="8089830" cy="67171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3756" y="944910"/>
            <a:ext cx="969851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6"/>
              </a:lnSpc>
            </a:pPr>
            <a:r>
              <a:rPr lang="en-US" sz="6300" b="1" spc="-176" dirty="0" err="1">
                <a:solidFill>
                  <a:srgbClr val="000000"/>
                </a:solidFill>
                <a:latin typeface="Telegraf Bold Bold"/>
              </a:rPr>
              <a:t>Интерфейс</a:t>
            </a:r>
            <a:r>
              <a:rPr lang="en-US" sz="6300" b="1" spc="-176" dirty="0">
                <a:solidFill>
                  <a:srgbClr val="000000"/>
                </a:solidFill>
                <a:latin typeface="Telegraf Bold Bold"/>
              </a:rPr>
              <a:t> </a:t>
            </a:r>
            <a:r>
              <a:rPr lang="en-US" sz="6300" b="1" spc="-176" dirty="0" err="1">
                <a:solidFill>
                  <a:srgbClr val="000000"/>
                </a:solidFill>
                <a:latin typeface="Telegraf Bold Bold"/>
              </a:rPr>
              <a:t>проекта</a:t>
            </a:r>
            <a:endParaRPr lang="en-US" sz="6300" b="1" spc="-176" dirty="0">
              <a:solidFill>
                <a:srgbClr val="000000"/>
              </a:solidFill>
              <a:latin typeface="Telegraf Bo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8110" y="8640415"/>
            <a:ext cx="527333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ПРЕДСТАВЛЕНИЕ СПИСКА ДЕЛ В ВИДЕ КАЛЕНДАРЯ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53813" y="2341541"/>
            <a:ext cx="486545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ФОРМА ПРОСМОТРА ВЫПОЛНЕННЫХ ЗАДАНИЙ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593" y="446846"/>
            <a:ext cx="14172310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4910" b="1" spc="-137" dirty="0" err="1">
                <a:solidFill>
                  <a:srgbClr val="000000"/>
                </a:solidFill>
                <a:latin typeface="Telegraf Bold"/>
              </a:rPr>
              <a:t>Сроки</a:t>
            </a:r>
            <a:r>
              <a:rPr lang="en-US" sz="4910" b="1" spc="-137" dirty="0">
                <a:solidFill>
                  <a:srgbClr val="000000"/>
                </a:solidFill>
                <a:latin typeface="Telegraf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4910" b="1" spc="-137" dirty="0" err="1">
                <a:solidFill>
                  <a:srgbClr val="000000"/>
                </a:solidFill>
                <a:latin typeface="Telegraf"/>
              </a:rPr>
              <a:t>распределения</a:t>
            </a:r>
            <a:r>
              <a:rPr lang="en-US" sz="4910" b="1" spc="-137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4910" b="1" spc="-137" dirty="0" err="1">
                <a:solidFill>
                  <a:srgbClr val="000000"/>
                </a:solidFill>
                <a:latin typeface="Telegraf"/>
              </a:rPr>
              <a:t>проекта</a:t>
            </a:r>
            <a:endParaRPr lang="en-US" sz="4910" b="1" spc="-137" dirty="0">
              <a:solidFill>
                <a:srgbClr val="000000"/>
              </a:solidFill>
              <a:latin typeface="Telegra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780578" y="5567297"/>
            <a:ext cx="4166651" cy="38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600">
                <a:solidFill>
                  <a:srgbClr val="FFFFFF"/>
                </a:solidFill>
                <a:latin typeface="Telegraf"/>
              </a:rPr>
              <a:t>VIDEO EDITING</a:t>
            </a:r>
          </a:p>
        </p:txBody>
      </p:sp>
      <p:sp>
        <p:nvSpPr>
          <p:cNvPr id="5" name="AutoShape 5"/>
          <p:cNvSpPr/>
          <p:nvPr/>
        </p:nvSpPr>
        <p:spPr>
          <a:xfrm rot="-3072">
            <a:off x="2708180" y="1035844"/>
            <a:ext cx="1598768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F74A81-B353-3E20-F8D0-07CACC18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71293"/>
            <a:ext cx="17420841" cy="795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45807" y="0"/>
            <a:ext cx="3242193" cy="10287000"/>
            <a:chOff x="0" y="0"/>
            <a:chExt cx="85391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3911" cy="2709333"/>
            </a:xfrm>
            <a:custGeom>
              <a:avLst/>
              <a:gdLst/>
              <a:ahLst/>
              <a:cxnLst/>
              <a:rect l="l" t="t" r="r" b="b"/>
              <a:pathLst>
                <a:path w="853911" h="2709333">
                  <a:moveTo>
                    <a:pt x="0" y="0"/>
                  </a:moveTo>
                  <a:lnTo>
                    <a:pt x="853911" y="0"/>
                  </a:lnTo>
                  <a:lnTo>
                    <a:pt x="8539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B6B4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783491" y="963916"/>
            <a:ext cx="14017107" cy="51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975" b="1" spc="735" dirty="0">
                <a:solidFill>
                  <a:srgbClr val="000000"/>
                </a:solidFill>
                <a:latin typeface="Telegraf Bold Bold"/>
              </a:rPr>
              <a:t>КОМАНДНАЯ</a:t>
            </a:r>
            <a:r>
              <a:rPr lang="en-US" sz="3975" spc="735" dirty="0">
                <a:solidFill>
                  <a:srgbClr val="000000"/>
                </a:solidFill>
                <a:latin typeface="Telegraf Bold Bold"/>
              </a:rPr>
              <a:t> </a:t>
            </a:r>
            <a:r>
              <a:rPr lang="en-US" sz="3975" b="1" spc="735" dirty="0">
                <a:solidFill>
                  <a:srgbClr val="000000"/>
                </a:solidFill>
                <a:latin typeface="Telegraf Bold Bold"/>
              </a:rPr>
              <a:t>РАБОТА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83491" y="1643822"/>
            <a:ext cx="12321919" cy="175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9"/>
              </a:lnSpc>
            </a:pPr>
            <a:r>
              <a:rPr lang="en-US" sz="2599" dirty="0" err="1">
                <a:solidFill>
                  <a:srgbClr val="000000"/>
                </a:solidFill>
                <a:latin typeface="Telegraf"/>
              </a:rPr>
              <a:t>Тимлидом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была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создана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труппа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в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тг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,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где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назначились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и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делегировались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друг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другу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задачи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.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Также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был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создан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репозиторий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, в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соавторстве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которого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были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разработчик</a:t>
            </a:r>
            <a:r>
              <a:rPr lang="en-US" sz="2599" dirty="0">
                <a:solidFill>
                  <a:srgbClr val="000000"/>
                </a:solidFill>
                <a:latin typeface="Telegraf"/>
              </a:rPr>
              <a:t> и </a:t>
            </a:r>
            <a:r>
              <a:rPr lang="en-US" sz="2599" dirty="0" err="1">
                <a:solidFill>
                  <a:srgbClr val="000000"/>
                </a:solidFill>
                <a:latin typeface="Telegraf"/>
              </a:rPr>
              <a:t>тестировщик</a:t>
            </a:r>
            <a:r>
              <a:rPr lang="ru-RU" sz="2599" dirty="0">
                <a:solidFill>
                  <a:srgbClr val="000000"/>
                </a:solidFill>
                <a:latin typeface="Telegraf"/>
              </a:rPr>
              <a:t>.</a:t>
            </a:r>
            <a:endParaRPr lang="en-US" sz="2599" dirty="0">
              <a:solidFill>
                <a:srgbClr val="000000"/>
              </a:solidFill>
              <a:latin typeface="Telegraf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6277312" y="9012555"/>
            <a:ext cx="1195962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280">
                <a:solidFill>
                  <a:srgbClr val="000000"/>
                </a:solidFill>
                <a:latin typeface="Telegraf Bold"/>
              </a:rPr>
              <a:t>07/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6875293" y="9131934"/>
            <a:ext cx="685200" cy="2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700" spc="132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1700" spc="132" dirty="0">
                <a:solidFill>
                  <a:srgbClr val="000000"/>
                </a:solidFill>
                <a:latin typeface="Telegraf Bold"/>
              </a:rPr>
              <a:t>5</a:t>
            </a:r>
            <a:endParaRPr lang="en-US" sz="1700" spc="132" dirty="0">
              <a:solidFill>
                <a:srgbClr val="000000"/>
              </a:solidFill>
              <a:latin typeface="Telegraf Bold"/>
            </a:endParaRPr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C0F7D7A5-2187-4152-52CA-D37A934C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70" y="3434089"/>
            <a:ext cx="13858742" cy="6565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915" y="0"/>
            <a:ext cx="7815395" cy="9906101"/>
            <a:chOff x="0" y="0"/>
            <a:chExt cx="2058376" cy="260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8376" cy="2609014"/>
            </a:xfrm>
            <a:custGeom>
              <a:avLst/>
              <a:gdLst/>
              <a:ahLst/>
              <a:cxnLst/>
              <a:rect l="l" t="t" r="r" b="b"/>
              <a:pathLst>
                <a:path w="2058376" h="2609014">
                  <a:moveTo>
                    <a:pt x="0" y="0"/>
                  </a:moveTo>
                  <a:lnTo>
                    <a:pt x="2058376" y="0"/>
                  </a:lnTo>
                  <a:lnTo>
                    <a:pt x="2058376" y="2609014"/>
                  </a:lnTo>
                  <a:lnTo>
                    <a:pt x="0" y="2609014"/>
                  </a:lnTo>
                  <a:close/>
                </a:path>
              </a:pathLst>
            </a:custGeom>
            <a:solidFill>
              <a:srgbClr val="9783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18406" y="144867"/>
            <a:ext cx="5918183" cy="66251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rcRect l="-505" t="31071" r="505" b="33193"/>
          <a:stretch/>
        </p:blipFill>
        <p:spPr>
          <a:xfrm>
            <a:off x="14074106" y="1363556"/>
            <a:ext cx="3770414" cy="18797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98234" y="6967941"/>
            <a:ext cx="5138355" cy="31096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8819" y="2353626"/>
            <a:ext cx="7179588" cy="677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Обсуждение приложения с заказчиком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Разработка технического задания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Создание макетов в Visual Studio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Координирование развития проекта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Учитывание желания заказчика и сопоставление ожиданиям и ограничениям разработчика и тестировщика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Назначение и контроль за дедлайнами</a:t>
            </a:r>
          </a:p>
          <a:p>
            <a:pPr marL="662540" lvl="1" indent="-331270">
              <a:lnSpc>
                <a:spcPts val="4909"/>
              </a:lnSpc>
              <a:buFont typeface="Arial"/>
              <a:buChar char="•"/>
            </a:pPr>
            <a:r>
              <a:rPr lang="en-US" sz="3068">
                <a:solidFill>
                  <a:srgbClr val="000000"/>
                </a:solidFill>
                <a:latin typeface="Cormorant Garamond Medium"/>
              </a:rPr>
              <a:t>Принятие решений по вопросам стратегии разработки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77312" y="9012555"/>
            <a:ext cx="1195962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280">
                <a:solidFill>
                  <a:srgbClr val="000000"/>
                </a:solidFill>
                <a:latin typeface="Telegraf Bold"/>
              </a:rPr>
              <a:t>08/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75293" y="9131934"/>
            <a:ext cx="685200" cy="2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00"/>
              </a:lnSpc>
            </a:pPr>
            <a:r>
              <a:rPr lang="en-US" sz="1700" spc="132" dirty="0">
                <a:solidFill>
                  <a:srgbClr val="000000"/>
                </a:solidFill>
                <a:latin typeface="Telegraf Bold"/>
              </a:rPr>
              <a:t>1</a:t>
            </a:r>
            <a:r>
              <a:rPr lang="ru-RU" sz="1700" spc="132" dirty="0">
                <a:solidFill>
                  <a:srgbClr val="000000"/>
                </a:solidFill>
                <a:latin typeface="Telegraf Bold"/>
              </a:rPr>
              <a:t>5</a:t>
            </a:r>
            <a:endParaRPr lang="en-US" sz="1700" spc="132" dirty="0">
              <a:solidFill>
                <a:srgbClr val="000000"/>
              </a:solidFill>
              <a:latin typeface="Telegra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8774" y="528388"/>
            <a:ext cx="9355775" cy="156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9"/>
              </a:lnSpc>
            </a:pPr>
            <a:r>
              <a:rPr lang="en-US" sz="5839" spc="274" dirty="0">
                <a:solidFill>
                  <a:srgbClr val="000000"/>
                </a:solidFill>
                <a:latin typeface="Telegraf"/>
              </a:rPr>
              <a:t>РАБОТА </a:t>
            </a:r>
          </a:p>
          <a:p>
            <a:pPr>
              <a:lnSpc>
                <a:spcPts val="5839"/>
              </a:lnSpc>
            </a:pPr>
            <a:r>
              <a:rPr lang="en-US" sz="5839" spc="274" dirty="0">
                <a:solidFill>
                  <a:srgbClr val="000000"/>
                </a:solidFill>
                <a:latin typeface="Telegraf"/>
              </a:rPr>
              <a:t>АНАЛИТИКА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45904" y="190226"/>
            <a:ext cx="352187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Arimo"/>
              </a:rPr>
              <a:t>ВЗАИМОДЕЙСТВИЕ ФОРМ МЕЖДУ СОБОЙ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51402" y="9556851"/>
            <a:ext cx="35218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СВЯЗЬ ТАБЛИЦ В БД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63812" y="7748713"/>
            <a:ext cx="35218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"/>
              </a:rPr>
              <a:t>НАПИСАНИЕ ТЗ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V="1">
            <a:off x="13736589" y="528387"/>
            <a:ext cx="675034" cy="51709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V="1">
            <a:off x="15374821" y="7546575"/>
            <a:ext cx="675034" cy="49952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890129" y="1968445"/>
            <a:ext cx="9355775" cy="42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9"/>
              </a:lnSpc>
            </a:pPr>
            <a:r>
              <a:rPr lang="en-US" sz="3039" spc="142">
                <a:solidFill>
                  <a:srgbClr val="595454"/>
                </a:solidFill>
                <a:latin typeface="Telegraf"/>
              </a:rPr>
              <a:t>+ТИМЛИД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DEAC4AB-1E26-3D55-95D9-24A294A3F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4106" y="3470148"/>
            <a:ext cx="3792121" cy="3888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20915" y="-144661"/>
            <a:ext cx="3086099" cy="32307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/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388355E1-03DC-C250-F205-8F4AD553192A}"/>
              </a:ext>
            </a:extLst>
          </p:cNvPr>
          <p:cNvGrpSpPr/>
          <p:nvPr/>
        </p:nvGrpSpPr>
        <p:grpSpPr>
          <a:xfrm>
            <a:off x="320915" y="-9677400"/>
            <a:ext cx="10842385" cy="12801600"/>
            <a:chOff x="0" y="-38100"/>
            <a:chExt cx="1543782" cy="2376163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66E459D4-044A-3F80-D29D-EBC8B3F532E3}"/>
                </a:ext>
              </a:extLst>
            </p:cNvPr>
            <p:cNvSpPr/>
            <p:nvPr/>
          </p:nvSpPr>
          <p:spPr>
            <a:xfrm>
              <a:off x="0" y="1340099"/>
              <a:ext cx="1543782" cy="997964"/>
            </a:xfrm>
            <a:custGeom>
              <a:avLst/>
              <a:gdLst/>
              <a:ahLst/>
              <a:cxnLst/>
              <a:rect l="l" t="t" r="r" b="b"/>
              <a:pathLst>
                <a:path w="2058376" h="2609014">
                  <a:moveTo>
                    <a:pt x="0" y="0"/>
                  </a:moveTo>
                  <a:lnTo>
                    <a:pt x="2058376" y="0"/>
                  </a:lnTo>
                  <a:lnTo>
                    <a:pt x="2058376" y="2609014"/>
                  </a:lnTo>
                  <a:lnTo>
                    <a:pt x="0" y="2609014"/>
                  </a:lnTo>
                  <a:close/>
                </a:path>
              </a:pathLst>
            </a:custGeom>
            <a:solidFill>
              <a:srgbClr val="97837A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01EEC46-F9E0-EB3D-A87A-1B8A1494F12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5874" y="721058"/>
            <a:ext cx="10793626" cy="149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39"/>
              </a:lnSpc>
            </a:pPr>
            <a:r>
              <a:rPr lang="ru-RU" sz="5839" spc="274" dirty="0">
                <a:solidFill>
                  <a:srgbClr val="000000"/>
                </a:solidFill>
                <a:latin typeface="Telegraf"/>
              </a:rPr>
              <a:t>ОБСУЖДЕНИЕ </a:t>
            </a:r>
          </a:p>
          <a:p>
            <a:pPr>
              <a:lnSpc>
                <a:spcPts val="5839"/>
              </a:lnSpc>
            </a:pPr>
            <a:r>
              <a:rPr lang="ru-RU" sz="5839" spc="274" dirty="0">
                <a:solidFill>
                  <a:srgbClr val="000000"/>
                </a:solidFill>
                <a:latin typeface="Telegraf"/>
              </a:rPr>
              <a:t>ПРИЛОЖЕНИЯ С ЗАКАЗЧИКОМ</a:t>
            </a:r>
            <a:endParaRPr lang="en-US" sz="5839" spc="274" dirty="0">
              <a:solidFill>
                <a:srgbClr val="000000"/>
              </a:solidFill>
              <a:latin typeface="Telegraf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2648A50-B041-5ED2-5312-F0992A60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996" y="2095500"/>
            <a:ext cx="5081614" cy="7911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B1D0DA0-E13B-5975-F79F-CBC02DE15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0" y="3594631"/>
            <a:ext cx="6127510" cy="643145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2B4AF9E-7959-DEF8-E030-071E2D753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19" y="4610100"/>
            <a:ext cx="6059257" cy="38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504</Words>
  <Application>Microsoft Office PowerPoint</Application>
  <PresentationFormat>Произвольный</PresentationFormat>
  <Paragraphs>105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Cormorant Garamond Medium Bold</vt:lpstr>
      <vt:lpstr>Arimo</vt:lpstr>
      <vt:lpstr>Calibri</vt:lpstr>
      <vt:lpstr>Telegraf</vt:lpstr>
      <vt:lpstr>Telegraf Bold Bold</vt:lpstr>
      <vt:lpstr>Cormorant Garamond Medium</vt:lpstr>
      <vt:lpstr>Telegraf Bold</vt:lpstr>
      <vt:lpstr>Telegraf Medium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к проекту</dc:title>
  <cp:lastModifiedBy>Лейсан Фаррахова</cp:lastModifiedBy>
  <cp:revision>3</cp:revision>
  <dcterms:created xsi:type="dcterms:W3CDTF">2006-08-16T00:00:00Z</dcterms:created>
  <dcterms:modified xsi:type="dcterms:W3CDTF">2023-04-06T20:45:53Z</dcterms:modified>
  <dc:identifier>DAFe-dedBlc</dc:identifier>
</cp:coreProperties>
</file>